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E1FF7-8721-4DB6-9A6A-505B10E5ADFB}" type="datetimeFigureOut">
              <a:rPr lang="en-IN" smtClean="0"/>
              <a:t>07-09-2022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46374-BBF4-4162-83A4-26B0ED20E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64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6374-BBF4-4162-83A4-26B0ED20E21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45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6374-BBF4-4162-83A4-26B0ED20E21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1896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6374-BBF4-4162-83A4-26B0ED20E213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764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4F6D25-EE55-4DC8-ABD3-1674D6BC5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D8EFB8-1D49-4825-9CEB-56A87F9B9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D29FC5-1630-480E-86AA-DC9AE7096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AF5E-759D-4771-AB2D-3258693CDC30}" type="datetime1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234D3A-3C99-47AF-85F2-60D66B96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3B1CD4-2871-4125-B72B-EE1B2905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48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53EB7F-35EE-460F-80CA-E903875D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3EECCB-64AA-4193-9D8E-DEC28AEA0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D384A2-BC58-4535-B658-ABA2D3A2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9AFB-5C6C-4359-A42B-15E9A54327F4}" type="datetime1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6779C3-8B18-40DE-BCBF-706388A4D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0AE861-5186-40FF-B0FB-E120C962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34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EE6392-4AEA-4ACE-8E82-0071D440C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52C6C8E-F38D-48E8-838E-48EFBDB5A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ECE56F-3894-4D92-867A-B364392FD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038D-1533-4B77-B38C-0C53AA45D44F}" type="datetime1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DBF7CD-24B0-4F0D-B979-73E1F8C2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D1F7A4-6A61-4AFF-8F76-C5B04F057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634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A585C0-ADD6-42EF-9E83-E90B7CFB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B2F045-44CA-472A-B732-83822A42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CB0E7E-DA7C-40E0-A3FC-8A018724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EB8F-24D9-4093-B624-A1E4FF601E04}" type="datetime1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C05CE1-025C-4A98-A39E-780258DA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8A2D84-A2BB-4CB7-ABDE-262A2AA77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241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CC7C8A-1CCC-4D7A-BBAA-6E615A78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C014FB-25A6-4648-B257-957F0F741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49A019-5FD8-4ABE-9743-18D5544B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FEB1-9A29-4EA5-89E3-9F832E63A307}" type="datetime1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88BBFB-4C6A-4724-8A22-B84297F3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87E4F3-4C76-49F6-9948-518AB4F1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602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3282D5-16B0-4388-A14F-4251C687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A0A984-4E28-45EE-87D5-9D27C2EA3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FF76149-6995-428C-8EF5-EBC0BD79A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0D3217-F91E-4D28-B76D-56C15C05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2971-3913-4C46-B593-E40AA49F7255}" type="datetime1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EF8C4B-87D8-43A8-8CEB-547AA0F2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CE407E-621C-4EC9-BAC6-CFB50B51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373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8652C0-71F5-4C3C-91BF-9FBC3016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A2590F-E956-4E8C-B3B9-ADAB70AC4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88A0AE-EA4C-41B2-9E5A-62E9281C4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965B7B5-81A2-4178-8EDA-A6E693CD7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ED012FD-4BB0-41A7-9A30-5792B17A7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B36BCB-1C12-46A2-8329-7272F8360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CDF3-D2CD-4704-AAC2-317C22834662}" type="datetime1">
              <a:rPr lang="en-IN" smtClean="0"/>
              <a:t>07-09-2022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7C51741-FCD3-474A-B3E5-724AB531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F4735B4-47F0-44E7-B306-4D87B62E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222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239578-BCDB-4BE0-B432-7557B409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02F03A-8E1F-4881-996F-4A297873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6BD3-1666-4D95-A056-FBF23FA9E222}" type="datetime1">
              <a:rPr lang="en-IN" smtClean="0"/>
              <a:t>07-09-2022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ABE9E0C-D00A-4D1B-871F-D13BF8C2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FEE579F-A886-4C3D-8245-FFAEFFC2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3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959FC66-490C-43EB-96A1-33146D2FF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1291-906D-4840-B1D3-7D99B7582705}" type="datetime1">
              <a:rPr lang="en-IN" smtClean="0"/>
              <a:t>07-09-2022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3A07B39-E4D0-4715-93C3-444C56BF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362028-0D23-480F-A8E0-4A324097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348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A6BA8F-F444-4278-AC48-4A1CC07C4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E91411-096B-411C-9EF8-543DD1B08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EABEA6-0E2D-4FC8-8EE1-4B0169FD9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C8A4E6-8B77-4801-B688-4D2B16634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7092-4BAE-4149-8AEB-D5DEFCC17997}" type="datetime1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4F97DD-533E-4E18-8D81-8C2851FD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B516AC-3E04-48EE-A4D1-C65FBDBC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305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AB6CCA-DF8D-4316-B7A4-6D8C36D50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CE15A6A-460F-4498-B22F-6784DEA49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6A48CF-704D-4CB5-872F-BCD41D142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772829-EABE-416E-9081-CDD7138A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CA06-48B5-427C-A548-00CA92188B4E}" type="datetime1">
              <a:rPr lang="en-IN" smtClean="0"/>
              <a:t>07-09-2022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0A9E1C-007E-4EAE-89FA-D84FF0126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14433D-3226-4864-84F7-55818534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613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68AEC50-D73B-406E-AE0E-A7410EC53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520658-9968-446A-8231-26482228A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C0F133-4EB7-4A85-AE2F-55CEB84E1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E5CB-D182-47C6-90CA-03848F71A88E}" type="datetime1">
              <a:rPr lang="en-IN" smtClean="0"/>
              <a:t>07-09-2022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17F60B-0E31-4F82-829A-9F14C0743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4A6A92-4697-4ACD-B260-CEEE9CC4D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C784-AE8D-4B2D-9E76-D00C2FA8BD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998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E0B8EB-86E4-4250-85E3-F11131C3E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lgerian" panose="04020705040A02060702" pitchFamily="82" charset="0"/>
              </a:rPr>
              <a:t>C0MPUTER </a:t>
            </a:r>
            <a:r>
              <a:rPr lang="en-US" sz="4400" dirty="0">
                <a:latin typeface="Algerian" panose="04020705040A02060702" pitchFamily="82" charset="0"/>
              </a:rPr>
              <a:t>ARCHITECTURE</a:t>
            </a:r>
            <a:endParaRPr lang="en-IN" sz="4400" dirty="0">
              <a:latin typeface="Algerian" panose="04020705040A020607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687DF2A-9F7A-42FE-8B27-49E97D62AC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r>
              <a:rPr lang="en-IN" sz="4000" dirty="0" smtClean="0">
                <a:solidFill>
                  <a:srgbClr val="FF0000"/>
                </a:solidFill>
              </a:rPr>
              <a:t>						</a:t>
            </a:r>
            <a:r>
              <a:rPr lang="en-IN" sz="4000" dirty="0" err="1" smtClean="0">
                <a:solidFill>
                  <a:srgbClr val="FF0000"/>
                </a:solidFill>
              </a:rPr>
              <a:t>Dr.S.Vaaheedha</a:t>
            </a:r>
            <a:r>
              <a:rPr lang="en-IN" sz="4000" dirty="0" smtClean="0">
                <a:solidFill>
                  <a:srgbClr val="FF0000"/>
                </a:solidFill>
              </a:rPr>
              <a:t> </a:t>
            </a:r>
            <a:r>
              <a:rPr lang="en-IN" sz="4000" dirty="0" err="1" smtClean="0">
                <a:solidFill>
                  <a:srgbClr val="FF0000"/>
                </a:solidFill>
              </a:rPr>
              <a:t>Kfatheen</a:t>
            </a:r>
            <a:endParaRPr lang="en-IN" sz="4000" dirty="0" smtClean="0">
              <a:solidFill>
                <a:srgbClr val="FF0000"/>
              </a:solidFill>
            </a:endParaRPr>
          </a:p>
          <a:p>
            <a:pPr algn="l"/>
            <a:r>
              <a:rPr lang="en-IN" sz="4000" dirty="0" smtClean="0">
                <a:solidFill>
                  <a:srgbClr val="FF0000"/>
                </a:solidFill>
              </a:rPr>
              <a:t>						Assistant Professor</a:t>
            </a:r>
          </a:p>
          <a:p>
            <a:pPr algn="l"/>
            <a:r>
              <a:rPr lang="en-IN" sz="4000" dirty="0" smtClean="0">
                <a:solidFill>
                  <a:srgbClr val="FF0000"/>
                </a:solidFill>
              </a:rPr>
              <a:t>						Department of Computer Science &amp; IT</a:t>
            </a:r>
          </a:p>
          <a:p>
            <a:pPr algn="l"/>
            <a:r>
              <a:rPr lang="en-IN" sz="4000" dirty="0" smtClean="0">
                <a:solidFill>
                  <a:srgbClr val="FF0000"/>
                </a:solidFill>
              </a:rPr>
              <a:t>						Jamal Mohamed College (A)</a:t>
            </a:r>
          </a:p>
          <a:p>
            <a:pPr algn="l"/>
            <a:r>
              <a:rPr lang="en-IN" sz="4000" dirty="0" smtClean="0">
                <a:solidFill>
                  <a:srgbClr val="FF0000"/>
                </a:solidFill>
              </a:rPr>
              <a:t>						</a:t>
            </a:r>
            <a:r>
              <a:rPr lang="en-IN" sz="4000" dirty="0" err="1" smtClean="0">
                <a:solidFill>
                  <a:srgbClr val="FF0000"/>
                </a:solidFill>
              </a:rPr>
              <a:t>Trihy</a:t>
            </a:r>
            <a:r>
              <a:rPr lang="en-IN" sz="4000" dirty="0" smtClean="0">
                <a:solidFill>
                  <a:srgbClr val="FF0000"/>
                </a:solidFill>
              </a:rPr>
              <a:t> – 620 020.</a:t>
            </a:r>
            <a:endParaRPr lang="en-IN" sz="4000" dirty="0" smtClean="0">
              <a:solidFill>
                <a:srgbClr val="FF0000"/>
              </a:solidFill>
            </a:endParaRPr>
          </a:p>
          <a:p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238982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83637-15B8-4BB1-A2A8-CAB478B3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D8A271-629B-43BF-8C99-F12099C5F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1.Kai </a:t>
            </a:r>
            <a:r>
              <a:rPr lang="en-IN" dirty="0"/>
              <a:t>Hwang and Faye </a:t>
            </a:r>
            <a:r>
              <a:rPr lang="en-IN" dirty="0" err="1"/>
              <a:t>A.Briggs</a:t>
            </a:r>
            <a:r>
              <a:rPr lang="en-IN" dirty="0"/>
              <a:t>, “Computer Architecture and Parallel 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Processing</a:t>
            </a:r>
            <a:r>
              <a:rPr lang="en-IN" dirty="0"/>
              <a:t>”, McGraw-Hill International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   Edition</a:t>
            </a:r>
            <a:r>
              <a:rPr lang="en-IN" dirty="0"/>
              <a:t>, Singapore, 1985.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2.Michael </a:t>
            </a:r>
            <a:r>
              <a:rPr lang="en-IN" dirty="0" err="1"/>
              <a:t>J.Quinn</a:t>
            </a:r>
            <a:r>
              <a:rPr lang="en-IN" dirty="0"/>
              <a:t>, “Parallel Computing, Theory and Practice”, 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</a:t>
            </a:r>
            <a:r>
              <a:rPr lang="en-IN" dirty="0" err="1" smtClean="0"/>
              <a:t>McGrawHill</a:t>
            </a:r>
            <a:r>
              <a:rPr lang="en-IN" dirty="0"/>
              <a:t>, International Edition, Singapore1994.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749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9A3ECF-0C4D-414B-99B8-1A36CE6B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11</a:t>
            </a:fld>
            <a:endParaRPr lang="en-IN"/>
          </a:p>
        </p:txBody>
      </p:sp>
      <p:pic>
        <p:nvPicPr>
          <p:cNvPr id="1026" name="Picture 2" descr="Why You Shouldn't Use a Thank You Slide (And What to Do Instead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25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ED2206-F5E0-4D66-9F3C-022C2C1D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Advanced </a:t>
            </a:r>
            <a:r>
              <a:rPr lang="en-US" dirty="0"/>
              <a:t>Processor Technology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AEB64F-4C03-4365-8BAD-69C92A85D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VLSI microprocessors used in workstations or multiprocessors to heavy-duty processors used in mainframes and supercomputers.</a:t>
            </a:r>
          </a:p>
          <a:p>
            <a:r>
              <a:rPr lang="en-US" dirty="0"/>
              <a:t>Major processor families are</a:t>
            </a:r>
          </a:p>
          <a:p>
            <a:pPr lvl="2"/>
            <a:r>
              <a:rPr lang="en-US" dirty="0"/>
              <a:t>CISC</a:t>
            </a:r>
          </a:p>
          <a:p>
            <a:pPr lvl="2"/>
            <a:r>
              <a:rPr lang="en-US" dirty="0"/>
              <a:t>RISC</a:t>
            </a:r>
          </a:p>
          <a:p>
            <a:pPr lvl="2"/>
            <a:r>
              <a:rPr lang="en-US" dirty="0"/>
              <a:t>Superscalar’</a:t>
            </a:r>
          </a:p>
          <a:p>
            <a:pPr lvl="2"/>
            <a:r>
              <a:rPr lang="en-US" dirty="0"/>
              <a:t>VLIW</a:t>
            </a:r>
          </a:p>
          <a:p>
            <a:pPr lvl="2"/>
            <a:r>
              <a:rPr lang="en-US" dirty="0" err="1"/>
              <a:t>Superpipelined</a:t>
            </a:r>
            <a:endParaRPr lang="en-US" dirty="0"/>
          </a:p>
          <a:p>
            <a:pPr lvl="2"/>
            <a:r>
              <a:rPr lang="en-US" dirty="0"/>
              <a:t>Vector</a:t>
            </a:r>
          </a:p>
          <a:p>
            <a:pPr lvl="2"/>
            <a:r>
              <a:rPr lang="en-US" dirty="0"/>
              <a:t>Symbolic processors</a:t>
            </a:r>
          </a:p>
          <a:p>
            <a:pPr lvl="2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37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D45211-5D04-4016-8362-1C077AF34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	Cont.,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D5C9D9-C57F-47AE-8050-95FAA699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Scalar and vector processors are for numerical computations</a:t>
            </a:r>
          </a:p>
          <a:p>
            <a:r>
              <a:rPr lang="en-US" dirty="0"/>
              <a:t>Symbolic processors are developed for AI applications.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0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0D0606-FC7D-4A81-8076-7C1AA0BF6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</a:t>
            </a:r>
            <a:r>
              <a:rPr lang="en-US" dirty="0"/>
              <a:t>space of processors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CD86AF-9596-4E44-9B41-8EF64C0AE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processor families can be mapped onto a coordinated space of clock rate versus cycles per instruction.</a:t>
            </a:r>
          </a:p>
          <a:p>
            <a:r>
              <a:rPr lang="en-US" dirty="0"/>
              <a:t>As implementation technology evolves rapidly, the clock rates of various processors are gradually moving from low to higher speeds toward the right of the design space.</a:t>
            </a:r>
          </a:p>
          <a:p>
            <a:r>
              <a:rPr lang="en-US" dirty="0"/>
              <a:t>Processor manufactures are trying to lower the CPI rate using hardware and software approaches.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20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3D25E7-5D87-40DF-8E41-4C5BAF76C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Design Space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93DFC2-0A2C-4CFE-84FE-AE5867F62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processors like Intel i486, fall into the family known as complex-instruction-set computing (CISC) architecture.</a:t>
            </a:r>
          </a:p>
          <a:p>
            <a:r>
              <a:rPr lang="en-US" dirty="0"/>
              <a:t>Clock rate ranges from 33 to 50 MHz</a:t>
            </a:r>
          </a:p>
          <a:p>
            <a:r>
              <a:rPr lang="en-US" dirty="0"/>
              <a:t>With microprogrammed control, CPI of different CISC instructions varies from 1 to 20.</a:t>
            </a:r>
          </a:p>
          <a:p>
            <a:r>
              <a:rPr lang="en-US" dirty="0"/>
              <a:t>Reduced-instruction-set computing (RISC) processors, Intel i860 have faster clock rates ranging from 20 to 120 </a:t>
            </a:r>
            <a:r>
              <a:rPr lang="en-US" dirty="0" err="1"/>
              <a:t>MHz.</a:t>
            </a:r>
            <a:endParaRPr lang="en-US" dirty="0"/>
          </a:p>
          <a:p>
            <a:r>
              <a:rPr lang="en-US" dirty="0"/>
              <a:t>Use of hardwired control, the CPI of most RISC instructions has been reduced to one to two cycles.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862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4FA909-1D76-4239-A7CC-F065551D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		Cont.,	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5E96B7-A406-44DB-9E76-04223AC50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special subclass of RISC processors are the superscalar processors, which allow multiple instructions to be issued simultaneously during each cycle.</a:t>
            </a:r>
          </a:p>
          <a:p>
            <a:r>
              <a:rPr lang="en-US" dirty="0"/>
              <a:t>The CPI should be lower than that of a generic scalar RISC processor.</a:t>
            </a:r>
          </a:p>
          <a:p>
            <a:r>
              <a:rPr lang="en-US" dirty="0"/>
              <a:t>The clock rate of superscalar processors matches that of scalar RISC processors.</a:t>
            </a:r>
          </a:p>
          <a:p>
            <a:r>
              <a:rPr lang="en-US" dirty="0"/>
              <a:t>The Very Long Instruction Word uses even more functional units than that of a superscalar processor.</a:t>
            </a:r>
          </a:p>
          <a:p>
            <a:r>
              <a:rPr lang="en-US" dirty="0"/>
              <a:t>CPI of a VLIW can be further lowered.</a:t>
            </a:r>
          </a:p>
          <a:p>
            <a:r>
              <a:rPr lang="en-US" dirty="0"/>
              <a:t>VLIW have been implemented with microprogrammed control.</a:t>
            </a:r>
          </a:p>
          <a:p>
            <a:r>
              <a:rPr lang="en-US" dirty="0"/>
              <a:t>Clock rate is slow with the use of read-only memory.</a:t>
            </a:r>
          </a:p>
          <a:p>
            <a:r>
              <a:rPr lang="en-US" dirty="0"/>
              <a:t>A large number of microcode access cycles may be needed for some instructions.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54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EF93C7-2340-4328-A2F7-1FB0E6D0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							Cont.,	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7861CD-F084-4C4E-8D43-CE0A5E2EE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Superpipelined</a:t>
            </a:r>
            <a:r>
              <a:rPr lang="en-US" dirty="0"/>
              <a:t> processors are multiphase clocks with a much increased clock rate ranging from 100 to 500 </a:t>
            </a:r>
            <a:r>
              <a:rPr lang="en-US" dirty="0" err="1"/>
              <a:t>MHz.</a:t>
            </a:r>
            <a:endParaRPr lang="en-US" dirty="0"/>
          </a:p>
          <a:p>
            <a:r>
              <a:rPr lang="en-US" dirty="0"/>
              <a:t>The processors in vector supercomputers are mostly </a:t>
            </a:r>
            <a:r>
              <a:rPr lang="en-US" dirty="0" err="1"/>
              <a:t>superpipelined</a:t>
            </a:r>
            <a:r>
              <a:rPr lang="en-US" dirty="0"/>
              <a:t> and functional units for concurrent scalar and vector operations.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406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9D204-6074-4B70-9403-2C0214B1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Instruction Pipelines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546A9B-C548-48A9-A7BC-D729A2C9E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execution cycle of a typical instruction includes four phases:</a:t>
            </a:r>
            <a:endParaRPr lang="en-IN" dirty="0"/>
          </a:p>
          <a:p>
            <a:pPr lvl="1"/>
            <a:r>
              <a:rPr lang="en-IN" dirty="0"/>
              <a:t>Fetch</a:t>
            </a:r>
          </a:p>
          <a:p>
            <a:pPr lvl="1"/>
            <a:r>
              <a:rPr lang="en-IN" dirty="0"/>
              <a:t>Decode</a:t>
            </a:r>
          </a:p>
          <a:p>
            <a:pPr lvl="1"/>
            <a:r>
              <a:rPr lang="en-IN" dirty="0"/>
              <a:t>Execute</a:t>
            </a:r>
          </a:p>
          <a:p>
            <a:pPr lvl="1"/>
            <a:r>
              <a:rPr lang="en-IN" dirty="0"/>
              <a:t>Write-back</a:t>
            </a:r>
          </a:p>
          <a:p>
            <a:r>
              <a:rPr lang="en-IN" dirty="0"/>
              <a:t>These instruction phases are often executed by an instruction pipeline.</a:t>
            </a:r>
          </a:p>
          <a:p>
            <a:r>
              <a:rPr lang="en-IN" dirty="0"/>
              <a:t>The pipeline, like an industrial assembly line, receives successive instructions from its input end and executes them in a streamlined, overlapped fashion as they flow through.</a:t>
            </a:r>
          </a:p>
          <a:p>
            <a:r>
              <a:rPr lang="en-IN" dirty="0"/>
              <a:t>A pipeline cycle is defined as the time required for each phase to complete its operation, assuming equal delay in all phases.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036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EF711C-2C42-4169-9F30-309F03D9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							Cont.,	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1CEC7-39FC-4169-8A68-F8928D48F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Instruction pipeline cycle</a:t>
            </a:r>
          </a:p>
          <a:p>
            <a:pPr lvl="1"/>
            <a:r>
              <a:rPr lang="en-US" dirty="0"/>
              <a:t>The clock period of the instruction pipeline</a:t>
            </a:r>
          </a:p>
          <a:p>
            <a:r>
              <a:rPr lang="en-US" dirty="0"/>
              <a:t>Instruction issue latency</a:t>
            </a:r>
          </a:p>
          <a:p>
            <a:pPr lvl="1"/>
            <a:r>
              <a:rPr lang="en-US" dirty="0"/>
              <a:t>The time required between the issuing of two adjacent instructions</a:t>
            </a:r>
          </a:p>
          <a:p>
            <a:r>
              <a:rPr lang="en-US" dirty="0"/>
              <a:t>Instruction issue rate</a:t>
            </a:r>
          </a:p>
          <a:p>
            <a:pPr lvl="1"/>
            <a:r>
              <a:rPr lang="en-US" dirty="0"/>
              <a:t>The number of instructions issued per cycle</a:t>
            </a:r>
          </a:p>
          <a:p>
            <a:r>
              <a:rPr lang="en-US" dirty="0"/>
              <a:t>Simple operation latency</a:t>
            </a:r>
          </a:p>
          <a:p>
            <a:pPr lvl="1"/>
            <a:r>
              <a:rPr lang="en-US" dirty="0"/>
              <a:t>Simple operations make up the vast majority of instructions executed by the machine, such as integer adds, loads, stores, branches, moves, etc.</a:t>
            </a:r>
          </a:p>
          <a:p>
            <a:pPr lvl="1"/>
            <a:r>
              <a:rPr lang="en-US" dirty="0"/>
              <a:t>Complex operations are those requiring an order-of-magnitude longer latency, such as divides, cache misses etc.,</a:t>
            </a:r>
          </a:p>
          <a:p>
            <a:r>
              <a:rPr lang="en-US" dirty="0"/>
              <a:t>Resource conflicts</a:t>
            </a:r>
          </a:p>
          <a:p>
            <a:pPr lvl="1"/>
            <a:r>
              <a:rPr lang="en-US" dirty="0"/>
              <a:t>Two or more instructions demand use of the same functional unit at the same time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C784-AE8D-4B2D-9E76-D00C2FA8BDA1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059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557</Words>
  <Application>Microsoft Office PowerPoint</Application>
  <PresentationFormat>Widescreen</PresentationFormat>
  <Paragraphs>79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Office Theme</vt:lpstr>
      <vt:lpstr>C0MPUTER ARCHITECTURE</vt:lpstr>
      <vt:lpstr>Advanced Processor Technology</vt:lpstr>
      <vt:lpstr>        Cont.,</vt:lpstr>
      <vt:lpstr>Design space of processors</vt:lpstr>
      <vt:lpstr>The Design Space</vt:lpstr>
      <vt:lpstr>         Cont., </vt:lpstr>
      <vt:lpstr>         Cont., </vt:lpstr>
      <vt:lpstr>Instruction Pipelines</vt:lpstr>
      <vt:lpstr>         Cont., 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C0MPUTER ARCHITECTURE</dc:title>
  <dc:creator>svaaheedha73@outlook.com</dc:creator>
  <cp:lastModifiedBy>staff</cp:lastModifiedBy>
  <cp:revision>5</cp:revision>
  <dcterms:created xsi:type="dcterms:W3CDTF">2021-11-28T15:09:43Z</dcterms:created>
  <dcterms:modified xsi:type="dcterms:W3CDTF">2022-09-07T07:16:28Z</dcterms:modified>
</cp:coreProperties>
</file>